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332" r:id="rId7"/>
    <p:sldId id="262" r:id="rId8"/>
    <p:sldId id="263" r:id="rId9"/>
    <p:sldId id="264" r:id="rId10"/>
    <p:sldId id="265" r:id="rId11"/>
    <p:sldId id="266" r:id="rId12"/>
    <p:sldId id="338" r:id="rId13"/>
    <p:sldId id="269" r:id="rId14"/>
    <p:sldId id="270" r:id="rId15"/>
    <p:sldId id="271" r:id="rId16"/>
    <p:sldId id="272" r:id="rId17"/>
    <p:sldId id="334" r:id="rId18"/>
    <p:sldId id="273" r:id="rId19"/>
    <p:sldId id="274" r:id="rId20"/>
    <p:sldId id="275" r:id="rId21"/>
    <p:sldId id="335" r:id="rId22"/>
    <p:sldId id="293" r:id="rId23"/>
    <p:sldId id="294" r:id="rId24"/>
    <p:sldId id="295" r:id="rId25"/>
    <p:sldId id="296" r:id="rId26"/>
    <p:sldId id="299" r:id="rId27"/>
    <p:sldId id="300" r:id="rId28"/>
    <p:sldId id="297" r:id="rId29"/>
    <p:sldId id="340" r:id="rId30"/>
    <p:sldId id="339" r:id="rId31"/>
    <p:sldId id="34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7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6E61-02F7-43D4-B5D1-0D1AB2E860F1}" type="datetimeFigureOut">
              <a:rPr lang="en-US" smtClean="0"/>
              <a:pPr/>
              <a:t>5/31/2010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Introduction to Markov Random Fields and Graph Cuts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Simon Prince</a:t>
            </a:r>
          </a:p>
          <a:p>
            <a:r>
              <a:rPr lang="en-CA" dirty="0" smtClean="0"/>
              <a:t>s.prince@cs.ucl.ac.uk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 of Markov Property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59668"/>
            <a:ext cx="8491529" cy="23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2345288"/>
            <a:ext cx="565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Using conditional probability relation </a:t>
            </a:r>
            <a:endParaRPr lang="en-CA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417122"/>
            <a:ext cx="3643338" cy="7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06" y="6345816"/>
            <a:ext cx="304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(only depends on neighbours) </a:t>
            </a:r>
            <a:endParaRPr lang="en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85860"/>
            <a:ext cx="5272082" cy="10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CA" dirty="0" smtClean="0"/>
              <a:t>MRF Example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2888"/>
            <a:ext cx="5072098" cy="93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993996"/>
            <a:ext cx="5272082" cy="10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45839"/>
            <a:ext cx="7777150" cy="7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270850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Consider the case where variables are binary, so functions return 4 different values depending on the combination of neighbours.  Let’s choose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0" y="4357694"/>
            <a:ext cx="8001024" cy="23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2D MRF Example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5106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2" y="1714488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Product of </a:t>
            </a:r>
            <a:r>
              <a:rPr lang="en-CA" dirty="0" err="1" smtClean="0"/>
              <a:t>pairwise</a:t>
            </a:r>
            <a:r>
              <a:rPr lang="en-CA" dirty="0" smtClean="0"/>
              <a:t> functions between neighbouring  variables.  </a:t>
            </a:r>
          </a:p>
          <a:p>
            <a:endParaRPr lang="en-CA" dirty="0" smtClean="0"/>
          </a:p>
          <a:p>
            <a:r>
              <a:rPr lang="en-CA" dirty="0" smtClean="0"/>
              <a:t>Lower probability if don’t take the same value.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71868" y="4143380"/>
            <a:ext cx="2424764" cy="2424764"/>
            <a:chOff x="1214414" y="3857628"/>
            <a:chExt cx="2786082" cy="278608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322" t="2531" r="55409" b="29113"/>
            <a:stretch>
              <a:fillRect/>
            </a:stretch>
          </p:blipFill>
          <p:spPr bwMode="auto">
            <a:xfrm>
              <a:off x="1214414" y="3857628"/>
              <a:ext cx="2786082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214414" y="3857628"/>
              <a:ext cx="2786082" cy="27860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6512" y="4143380"/>
            <a:ext cx="2428891" cy="2428889"/>
            <a:chOff x="4572000" y="3857628"/>
            <a:chExt cx="2790825" cy="279082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4728" t="18544" r="2461" b="13824"/>
            <a:stretch>
              <a:fillRect/>
            </a:stretch>
          </p:blipFill>
          <p:spPr bwMode="auto">
            <a:xfrm>
              <a:off x="4572000" y="3857628"/>
              <a:ext cx="2790825" cy="279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572000" y="3857628"/>
              <a:ext cx="2786082" cy="27860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4348" y="478632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Samples from this distribution look like mostly smooth images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4628260" cy="37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Denoising</a:t>
            </a:r>
            <a:r>
              <a:rPr lang="en-CA" dirty="0" smtClean="0"/>
              <a:t> with MRFs</a:t>
            </a:r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7213" t="4807" r="50406"/>
          <a:stretch>
            <a:fillRect/>
          </a:stretch>
        </p:blipFill>
        <p:spPr bwMode="auto">
          <a:xfrm>
            <a:off x="428596" y="3786190"/>
            <a:ext cx="9462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34319" y="1653494"/>
            <a:ext cx="1041257" cy="1421388"/>
            <a:chOff x="538371" y="1166633"/>
            <a:chExt cx="3216266" cy="428238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07" t="5092" r="75651"/>
            <a:stretch>
              <a:fillRect/>
            </a:stretch>
          </p:blipFill>
          <p:spPr bwMode="auto">
            <a:xfrm>
              <a:off x="829577" y="1461461"/>
              <a:ext cx="2925060" cy="398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491592" flipH="1">
              <a:off x="538371" y="1166633"/>
              <a:ext cx="326749" cy="766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u="sng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281" y="5143512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Observed image, </a:t>
            </a:r>
            <a:r>
              <a:rPr lang="en-CA" b="1" dirty="0" smtClean="0"/>
              <a:t>x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259" y="3071810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Original image, </a:t>
            </a:r>
            <a:r>
              <a:rPr lang="en-CA" b="1" dirty="0" smtClean="0"/>
              <a:t>y</a:t>
            </a:r>
            <a:endParaRPr lang="en-CA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14554"/>
            <a:ext cx="25717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86512" y="1785926"/>
            <a:ext cx="28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MRF Prior (</a:t>
            </a:r>
            <a:r>
              <a:rPr lang="en-CA" dirty="0" err="1" smtClean="0"/>
              <a:t>pairwise</a:t>
            </a:r>
            <a:r>
              <a:rPr lang="en-CA" dirty="0" smtClean="0"/>
              <a:t> cliques)</a:t>
            </a:r>
            <a:endParaRPr lang="en-CA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6024364"/>
            <a:ext cx="5143535" cy="8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6168" y="4286256"/>
            <a:ext cx="26078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720" y="5786454"/>
            <a:ext cx="252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Inference via </a:t>
            </a:r>
            <a:r>
              <a:rPr lang="en-CA" dirty="0" err="1" smtClean="0"/>
              <a:t>Bayes</a:t>
            </a:r>
            <a:r>
              <a:rPr lang="en-CA" dirty="0" smtClean="0"/>
              <a:t>’ rule: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484871" y="3929066"/>
            <a:ext cx="123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Likelihoods</a:t>
            </a:r>
            <a:endParaRPr lang="en-CA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 Inference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108785" cy="294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6824676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5997379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48139" y="6000768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 Overview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8555828" cy="64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8620078" cy="14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34" y="3786190"/>
            <a:ext cx="186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Three main cases: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 Overview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929066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/>
              <a:t>Approach:</a:t>
            </a:r>
          </a:p>
          <a:p>
            <a:endParaRPr lang="en-CA" sz="2000" dirty="0" smtClean="0"/>
          </a:p>
          <a:p>
            <a:r>
              <a:rPr lang="en-CA" sz="2000" dirty="0" smtClean="0"/>
              <a:t>Convert  minimization into the form of a standard CS problem,</a:t>
            </a:r>
          </a:p>
          <a:p>
            <a:endParaRPr lang="en-CA" sz="2000" dirty="0" smtClean="0"/>
          </a:p>
          <a:p>
            <a:r>
              <a:rPr lang="en-CA" sz="2000" dirty="0" smtClean="0"/>
              <a:t>	MAXIMUM FLOW or MINIMUM CUT ON A GRAPH</a:t>
            </a:r>
          </a:p>
          <a:p>
            <a:endParaRPr lang="en-CA" sz="2000" dirty="0" smtClean="0"/>
          </a:p>
          <a:p>
            <a:r>
              <a:rPr lang="en-CA" sz="2000" dirty="0" smtClean="0"/>
              <a:t>Low order polynomial methods for solving this problem are known</a:t>
            </a:r>
            <a:endParaRPr lang="en-CA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Max-flow / min-cut</a:t>
            </a:r>
          </a:p>
          <a:p>
            <a:r>
              <a:rPr lang="en-CA" sz="2800" dirty="0" smtClean="0"/>
              <a:t>Binary  MRFs -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Max-Flow Problem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64344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Goal:</a:t>
            </a:r>
          </a:p>
          <a:p>
            <a:endParaRPr lang="en-CA" dirty="0" smtClean="0"/>
          </a:p>
          <a:p>
            <a:r>
              <a:rPr lang="en-CA" dirty="0" smtClean="0"/>
              <a:t>To push as much ‘flow’ as possible through the directed graph from the source to the sink.</a:t>
            </a:r>
          </a:p>
          <a:p>
            <a:endParaRPr lang="en-CA" dirty="0" smtClean="0"/>
          </a:p>
          <a:p>
            <a:r>
              <a:rPr lang="en-CA" dirty="0" smtClean="0"/>
              <a:t>Cannot exceed the (non-negative) capacities </a:t>
            </a:r>
            <a:r>
              <a:rPr lang="en-CA" dirty="0" err="1" smtClean="0"/>
              <a:t>c</a:t>
            </a:r>
            <a:r>
              <a:rPr lang="en-CA" baseline="-25000" dirty="0" err="1" smtClean="0"/>
              <a:t>ij</a:t>
            </a:r>
            <a:r>
              <a:rPr lang="en-CA" dirty="0" smtClean="0"/>
              <a:t> associated with each edge.	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03057" cy="30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Saturated Edges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03057" cy="30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464344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When we are pushing the maximum amount of flow:</a:t>
            </a:r>
          </a:p>
          <a:p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There must be at least one saturated edge on any path from source to sink</a:t>
            </a:r>
          </a:p>
          <a:p>
            <a:pPr marL="342900" indent="-342900"/>
            <a:r>
              <a:rPr lang="en-CA" dirty="0" smtClean="0"/>
              <a:t>		(otherwise we could push more flow)</a:t>
            </a:r>
          </a:p>
          <a:p>
            <a:pPr marL="342900" indent="-342900"/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The set of saturated edges hence separate the source and sink	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>
                <a:solidFill>
                  <a:srgbClr val="FF0000"/>
                </a:solidFill>
              </a:rPr>
              <a:t>Denoising</a:t>
            </a:r>
            <a:r>
              <a:rPr lang="en-CA" sz="2800" dirty="0" smtClean="0">
                <a:solidFill>
                  <a:srgbClr val="FF0000"/>
                </a:solidFill>
              </a:rPr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/>
              <a:t>Binary  MRFs (exact 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 Cut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03057" cy="30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643446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Define a cut on the graph as a set of edges that separate the source and sink.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Cost of cut = total capacity of these edges</a:t>
            </a:r>
          </a:p>
          <a:p>
            <a:pPr marL="342900" indent="-342900">
              <a:buFont typeface="Arial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Edges that saturate in the maximum flow solution form the minimum cost cut</a:t>
            </a:r>
          </a:p>
          <a:p>
            <a:pPr marL="342900" indent="-342900">
              <a:buFont typeface="Arial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Can talk interchangeably about  max-flow or min-cut 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Binary  MRFs – </a:t>
            </a:r>
            <a:r>
              <a:rPr lang="en-CA" sz="2800" dirty="0" err="1" smtClean="0">
                <a:solidFill>
                  <a:srgbClr val="FF0000"/>
                </a:solidFill>
              </a:rPr>
              <a:t>submodular</a:t>
            </a:r>
            <a:r>
              <a:rPr lang="en-CA" sz="2800" dirty="0" smtClean="0">
                <a:solidFill>
                  <a:srgbClr val="FF0000"/>
                </a:solidFill>
              </a:rPr>
              <a:t> (exact solution)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Cuts:  Binary MRF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00050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First work with binary case (i.e.  True label y is 0 or 1)</a:t>
            </a:r>
          </a:p>
          <a:p>
            <a:endParaRPr lang="en-CA" dirty="0" smtClean="0"/>
          </a:p>
          <a:p>
            <a:r>
              <a:rPr lang="en-CA" dirty="0" smtClean="0"/>
              <a:t>Constrain </a:t>
            </a:r>
            <a:r>
              <a:rPr lang="en-CA" dirty="0" err="1" smtClean="0"/>
              <a:t>pairwise</a:t>
            </a:r>
            <a:r>
              <a:rPr lang="en-CA" dirty="0" smtClean="0"/>
              <a:t> costs so that they are “zero-diagonal”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143512"/>
            <a:ext cx="6048337" cy="9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Construction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80171"/>
            <a:ext cx="5214974" cy="397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42873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One node per pixel (here a 3x3 image)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Edge from source to every pixel node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Edge from every pixel node to sink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Reciprocal edges between neighbours</a:t>
            </a:r>
            <a:endParaRPr lang="en-C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43182"/>
            <a:ext cx="3643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Note that in the minimum cut EITHER the edge connecting to the source will be cut, OR the edge connecting to the sink, but NOT BOTH (unnecessary).</a:t>
            </a:r>
          </a:p>
          <a:p>
            <a:endParaRPr lang="en-CA" sz="2000" dirty="0" smtClean="0"/>
          </a:p>
          <a:p>
            <a:r>
              <a:rPr lang="en-CA" sz="2000" dirty="0" smtClean="0"/>
              <a:t>Which determines whether we give that pixel label 1 or label 0.</a:t>
            </a:r>
          </a:p>
          <a:p>
            <a:endParaRPr lang="en-CA" sz="2000" dirty="0" smtClean="0"/>
          </a:p>
          <a:p>
            <a:r>
              <a:rPr lang="en-CA" sz="2000" dirty="0" smtClean="0"/>
              <a:t>Now a 1 to 1 mapping between possible labelling and possible minimum cuts</a:t>
            </a:r>
            <a:endParaRPr lang="en-CA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Construction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71966" cy="50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1428736"/>
            <a:ext cx="4429124" cy="577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Now add capacities so that minimum cut, minimizes our cost function</a:t>
            </a:r>
          </a:p>
          <a:p>
            <a:endParaRPr lang="en-CA" sz="2400" dirty="0" smtClean="0"/>
          </a:p>
          <a:p>
            <a:r>
              <a:rPr lang="en-CA" sz="2400" dirty="0" smtClean="0"/>
              <a:t>Unary costs U(0), U(1)  attached to links to source and sink.  </a:t>
            </a:r>
          </a:p>
          <a:p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Either one or the other is paid.</a:t>
            </a:r>
          </a:p>
          <a:p>
            <a:endParaRPr lang="en-CA" sz="2400" dirty="0" smtClean="0"/>
          </a:p>
          <a:p>
            <a:r>
              <a:rPr lang="en-CA" sz="2400" dirty="0" err="1" smtClean="0"/>
              <a:t>Pairwise</a:t>
            </a:r>
            <a:r>
              <a:rPr lang="en-CA" sz="2400" dirty="0" smtClean="0"/>
              <a:t> costs between pixel nodes as shown.</a:t>
            </a:r>
          </a:p>
          <a:p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Why?  Easiest to understand with some worked examples. 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758" y="1357298"/>
            <a:ext cx="3125018" cy="39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39621"/>
          <a:stretch>
            <a:fillRect/>
          </a:stretch>
        </p:blipFill>
        <p:spPr bwMode="auto">
          <a:xfrm>
            <a:off x="4143372" y="5715016"/>
            <a:ext cx="2271728" cy="97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59792"/>
          <a:stretch>
            <a:fillRect/>
          </a:stretch>
        </p:blipFill>
        <p:spPr bwMode="auto">
          <a:xfrm>
            <a:off x="6515114" y="5715016"/>
            <a:ext cx="2271728" cy="65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51127"/>
          <a:stretch>
            <a:fillRect/>
          </a:stretch>
        </p:blipFill>
        <p:spPr bwMode="auto">
          <a:xfrm>
            <a:off x="4286248" y="5643578"/>
            <a:ext cx="217293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431" y="1357298"/>
            <a:ext cx="318234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52632"/>
          <a:stretch>
            <a:fillRect/>
          </a:stretch>
        </p:blipFill>
        <p:spPr bwMode="auto">
          <a:xfrm>
            <a:off x="6542465" y="5643578"/>
            <a:ext cx="2172939" cy="9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929330"/>
            <a:ext cx="2236225" cy="6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3</a:t>
            </a:r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48258"/>
          <a:stretch>
            <a:fillRect/>
          </a:stretch>
        </p:blipFill>
        <p:spPr bwMode="auto">
          <a:xfrm>
            <a:off x="4071934" y="5634506"/>
            <a:ext cx="2313665" cy="10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7298"/>
            <a:ext cx="3143271" cy="387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51706"/>
          <a:stretch>
            <a:fillRect/>
          </a:stretch>
        </p:blipFill>
        <p:spPr bwMode="auto">
          <a:xfrm>
            <a:off x="6544615" y="5630350"/>
            <a:ext cx="2313665" cy="94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Cuts:  Binary MRF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317880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Summary of approach</a:t>
            </a:r>
          </a:p>
          <a:p>
            <a:endParaRPr lang="en-CA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Associate each possible solution with a minimum cut on a graph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Set capacities on graph, so cost of cut matches the cost function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Use  augmenting paths to find minimum cut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This minimizes the cost function and finds the MAP solution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Denoising</a:t>
            </a:r>
            <a:r>
              <a:rPr lang="en-CA" dirty="0" smtClean="0"/>
              <a:t> Results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14557"/>
            <a:ext cx="7581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1571612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Original</a:t>
            </a:r>
            <a:endParaRPr lang="en-CA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28926" y="1927214"/>
            <a:ext cx="514353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85852" y="6286520"/>
            <a:ext cx="657229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4810" y="15594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Pairwise</a:t>
            </a:r>
            <a:r>
              <a:rPr lang="en-CA" dirty="0" smtClean="0"/>
              <a:t> costs increasing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628652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Pairwise</a:t>
            </a:r>
            <a:r>
              <a:rPr lang="en-CA" dirty="0" smtClean="0"/>
              <a:t> costs increasing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Binary </a:t>
            </a:r>
            <a:r>
              <a:rPr lang="en-CA" dirty="0" err="1" smtClean="0"/>
              <a:t>Denoising</a:t>
            </a:r>
            <a:endParaRPr lang="en-CA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7213" t="4807" r="50406"/>
          <a:stretch>
            <a:fillRect/>
          </a:stretch>
        </p:blipFill>
        <p:spPr bwMode="auto">
          <a:xfrm>
            <a:off x="4714876" y="1357298"/>
            <a:ext cx="2943279" cy="399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050237" y="1246232"/>
            <a:ext cx="3089238" cy="4098621"/>
            <a:chOff x="1050237" y="1246232"/>
            <a:chExt cx="3089238" cy="409862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07" t="5092" r="75651"/>
            <a:stretch>
              <a:fillRect/>
            </a:stretch>
          </p:blipFill>
          <p:spPr bwMode="auto">
            <a:xfrm>
              <a:off x="1214414" y="1357298"/>
              <a:ext cx="2925061" cy="39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 rot="1491592">
              <a:off x="1050237" y="1246232"/>
              <a:ext cx="21431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3108" y="5344555"/>
            <a:ext cx="128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Before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31388" y="5357826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After</a:t>
            </a:r>
            <a:endParaRPr lang="en-CA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9" y="592933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Image represented as binary discrete variables.  Some proportion of pixels randomly changed polarity.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I haven’t told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How to solve the max flow problem</a:t>
            </a:r>
          </a:p>
          <a:p>
            <a:r>
              <a:rPr lang="en-CA" sz="2800" dirty="0" smtClean="0"/>
              <a:t>How to use more general costs (not always possible)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r>
              <a:rPr lang="en-CA" sz="2800" dirty="0" smtClean="0"/>
              <a:t>How to generalize to more labels.</a:t>
            </a:r>
          </a:p>
          <a:p>
            <a:pPr lvl="1"/>
            <a:r>
              <a:rPr lang="en-CA" sz="2400" dirty="0" smtClean="0"/>
              <a:t>sometimes possible exactly (Schlesinger &amp; </a:t>
            </a:r>
            <a:r>
              <a:rPr lang="en-CA" sz="2400" dirty="0" err="1" smtClean="0"/>
              <a:t>Flach</a:t>
            </a:r>
            <a:r>
              <a:rPr lang="en-CA" sz="2400" dirty="0" smtClean="0"/>
              <a:t>)</a:t>
            </a:r>
          </a:p>
          <a:p>
            <a:pPr lvl="1"/>
            <a:r>
              <a:rPr lang="en-CA" sz="2400" dirty="0" smtClean="0"/>
              <a:t>sometimes approximately (alpha expansion)</a:t>
            </a:r>
          </a:p>
          <a:p>
            <a:pPr lvl="1"/>
            <a:r>
              <a:rPr lang="en-CA" sz="2400" dirty="0" smtClean="0"/>
              <a:t>sometimes NP hard</a:t>
            </a:r>
          </a:p>
          <a:p>
            <a:endParaRPr lang="en-C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1112"/>
          <a:stretch>
            <a:fillRect/>
          </a:stretch>
        </p:blipFill>
        <p:spPr bwMode="auto">
          <a:xfrm>
            <a:off x="2357422" y="2714620"/>
            <a:ext cx="2000232" cy="89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2499"/>
          <a:stretch>
            <a:fillRect/>
          </a:stretch>
        </p:blipFill>
        <p:spPr bwMode="auto">
          <a:xfrm>
            <a:off x="4643438" y="2714620"/>
            <a:ext cx="1928858" cy="89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End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85786" y="235743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CA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rgbClr val="FF0000"/>
                </a:solidFill>
              </a:rPr>
              <a:t>Contact me if you want slides or notes s.prince@cs.ucl.ac.uk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Denoising</a:t>
            </a:r>
            <a:r>
              <a:rPr lang="en-CA" dirty="0" smtClean="0"/>
              <a:t> Task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4857760"/>
            <a:ext cx="157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Observed Data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10" y="5429264"/>
            <a:ext cx="28537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696" y="5429264"/>
            <a:ext cx="2675328" cy="4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82886" y="485776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Uncorrupted Image</a:t>
            </a:r>
            <a:endParaRPr lang="en-CA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27213" t="4807" r="50406"/>
          <a:stretch>
            <a:fillRect/>
          </a:stretch>
        </p:blipFill>
        <p:spPr bwMode="auto">
          <a:xfrm>
            <a:off x="1571604" y="1857364"/>
            <a:ext cx="2242357" cy="304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420710" y="1782854"/>
            <a:ext cx="2357454" cy="3143272"/>
            <a:chOff x="1050237" y="1246232"/>
            <a:chExt cx="3089238" cy="409862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07" t="5092" r="75651"/>
            <a:stretch>
              <a:fillRect/>
            </a:stretch>
          </p:blipFill>
          <p:spPr bwMode="auto">
            <a:xfrm>
              <a:off x="1214414" y="1357298"/>
              <a:ext cx="2925061" cy="39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 rot="1491592">
              <a:off x="1050237" y="1246232"/>
              <a:ext cx="21431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000496" y="3500438"/>
            <a:ext cx="12144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6376991" cy="10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CA" dirty="0" err="1" smtClean="0"/>
              <a:t>Denoising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212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err="1" smtClean="0"/>
              <a:t>Bayes</a:t>
            </a:r>
            <a:r>
              <a:rPr lang="en-CA" sz="3200" u="sng" dirty="0" smtClean="0"/>
              <a:t>’ rule:</a:t>
            </a:r>
            <a:endParaRPr lang="en-CA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643182"/>
            <a:ext cx="2197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smtClean="0"/>
              <a:t>Likelihoods:</a:t>
            </a:r>
            <a:endParaRPr lang="en-CA" sz="3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4857784" cy="10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47148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smtClean="0"/>
              <a:t>Prior:</a:t>
            </a:r>
            <a:r>
              <a:rPr lang="en-CA" sz="3200" dirty="0" smtClean="0"/>
              <a:t>  Markov random field (smoothness)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5487431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smtClean="0"/>
              <a:t>MAP Inference:</a:t>
            </a:r>
            <a:r>
              <a:rPr lang="en-CA" sz="3200" dirty="0" smtClean="0"/>
              <a:t>  Graph cuts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6286520"/>
            <a:ext cx="677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Many other vision tasks have this structure (stereo, segmentation etc.)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/>
              <a:t>Binary  MRFs –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en-CA" dirty="0" smtClean="0"/>
              <a:t>Undirected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71610"/>
          </a:xfrm>
        </p:spPr>
        <p:txBody>
          <a:bodyPr>
            <a:normAutofit/>
          </a:bodyPr>
          <a:lstStyle/>
          <a:p>
            <a:r>
              <a:rPr lang="en-CA" dirty="0" smtClean="0"/>
              <a:t>MRF is an example of an undirected model</a:t>
            </a:r>
          </a:p>
          <a:p>
            <a:r>
              <a:rPr lang="en-CA" dirty="0" smtClean="0"/>
              <a:t>Product of positive potential functions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86058"/>
            <a:ext cx="42046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5693"/>
          <a:stretch>
            <a:fillRect/>
          </a:stretch>
        </p:blipFill>
        <p:spPr bwMode="auto">
          <a:xfrm>
            <a:off x="7286644" y="1900213"/>
            <a:ext cx="15976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86322"/>
            <a:ext cx="2995613" cy="10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058671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>
                <a:solidFill>
                  <a:prstClr val="black"/>
                </a:solidFill>
              </a:rPr>
              <a:t>Z is a normalizing constant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5844621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>
                <a:solidFill>
                  <a:prstClr val="black"/>
                </a:solidFill>
              </a:rPr>
              <a:t>Z referred to as “partition function”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Alternate Formulation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57187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>
                <a:solidFill>
                  <a:prstClr val="black"/>
                </a:solidFill>
              </a:rPr>
              <a:t>or product of exponential costs 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429132"/>
            <a:ext cx="4572032" cy="9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714380"/>
          </a:xfrm>
        </p:spPr>
        <p:txBody>
          <a:bodyPr>
            <a:normAutofit/>
          </a:bodyPr>
          <a:lstStyle/>
          <a:p>
            <a:r>
              <a:rPr lang="en-CA" dirty="0" smtClean="0"/>
              <a:t>Product of positive potential functions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428868"/>
            <a:ext cx="42046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5693"/>
          <a:stretch>
            <a:fillRect/>
          </a:stretch>
        </p:blipFill>
        <p:spPr bwMode="auto">
          <a:xfrm>
            <a:off x="7286644" y="1571612"/>
            <a:ext cx="15976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639422"/>
            <a:ext cx="1643074" cy="5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786" y="59293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where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929330"/>
            <a:ext cx="3619475" cy="4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7" y="3643314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In this model a variable is conditionally independent of all the others given its neighbours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For example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So connections in graphical model (top) tell us about independence relations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MRF Example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272082" cy="10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7777150" cy="7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2214554"/>
            <a:ext cx="667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Consider a product of functions over neighbours</a:t>
            </a:r>
            <a:endParaRPr lang="en-CA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214950"/>
            <a:ext cx="4714908" cy="55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896</Words>
  <Application>Microsoft Office PowerPoint</Application>
  <PresentationFormat>On-screen Show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Introduction to Markov Random Fields and Graph Cuts</vt:lpstr>
      <vt:lpstr>Plan of Talk</vt:lpstr>
      <vt:lpstr>Binary Denoising</vt:lpstr>
      <vt:lpstr>Denoising Task</vt:lpstr>
      <vt:lpstr>Denoising</vt:lpstr>
      <vt:lpstr>Plan of Talk</vt:lpstr>
      <vt:lpstr>Undirected Models</vt:lpstr>
      <vt:lpstr>Alternate Formulation</vt:lpstr>
      <vt:lpstr>MRF Example</vt:lpstr>
      <vt:lpstr>Proof of Markov Property</vt:lpstr>
      <vt:lpstr>MRF Example</vt:lpstr>
      <vt:lpstr>2D MRF Example</vt:lpstr>
      <vt:lpstr>Denoising with MRFs</vt:lpstr>
      <vt:lpstr>MAP Inference</vt:lpstr>
      <vt:lpstr>Graph Cuts Overview</vt:lpstr>
      <vt:lpstr>Graph Cuts Overview</vt:lpstr>
      <vt:lpstr>Plan of Talk</vt:lpstr>
      <vt:lpstr>Max-Flow Problem</vt:lpstr>
      <vt:lpstr>Saturated Edges</vt:lpstr>
      <vt:lpstr>Min Cut</vt:lpstr>
      <vt:lpstr>Plan of Talk</vt:lpstr>
      <vt:lpstr>Graph Cuts:  Binary MRF</vt:lpstr>
      <vt:lpstr>Graph Construction</vt:lpstr>
      <vt:lpstr>Graph Construction</vt:lpstr>
      <vt:lpstr>Example 1</vt:lpstr>
      <vt:lpstr>Example 2</vt:lpstr>
      <vt:lpstr>Example 3</vt:lpstr>
      <vt:lpstr>Slide 28</vt:lpstr>
      <vt:lpstr>Denoising Results</vt:lpstr>
      <vt:lpstr>Things I haven’t told you!</vt:lpstr>
      <vt:lpstr>The End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cuts for maximum a posteriori inference with Markov random field priors</dc:title>
  <dc:creator>Simon</dc:creator>
  <cp:lastModifiedBy>Simon</cp:lastModifiedBy>
  <cp:revision>92</cp:revision>
  <dcterms:created xsi:type="dcterms:W3CDTF">2010-04-22T11:29:47Z</dcterms:created>
  <dcterms:modified xsi:type="dcterms:W3CDTF">2010-05-31T15:09:07Z</dcterms:modified>
</cp:coreProperties>
</file>